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57" r:id="rId3"/>
    <p:sldId id="258" r:id="rId4"/>
    <p:sldId id="259" r:id="rId5"/>
    <p:sldId id="311" r:id="rId6"/>
    <p:sldId id="312" r:id="rId7"/>
    <p:sldId id="313" r:id="rId8"/>
    <p:sldId id="314" r:id="rId9"/>
    <p:sldId id="266" r:id="rId10"/>
    <p:sldId id="270" r:id="rId11"/>
    <p:sldId id="272" r:id="rId12"/>
    <p:sldId id="273" r:id="rId13"/>
    <p:sldId id="315" r:id="rId14"/>
    <p:sldId id="278" r:id="rId15"/>
    <p:sldId id="289" r:id="rId16"/>
    <p:sldId id="292" r:id="rId17"/>
    <p:sldId id="296" r:id="rId18"/>
    <p:sldId id="298" r:id="rId19"/>
    <p:sldId id="300" r:id="rId20"/>
    <p:sldId id="307" r:id="rId21"/>
    <p:sldId id="310" r:id="rId2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9678C1-8E47-4B8F-9A68-B44166562D02}">
          <p14:sldIdLst>
            <p14:sldId id="256"/>
            <p14:sldId id="257"/>
          </p14:sldIdLst>
        </p14:section>
        <p14:section name="1. Install Fedora" id="{82D96C10-D470-4712-8FB6-19A0E0AAF8F9}">
          <p14:sldIdLst>
            <p14:sldId id="258"/>
            <p14:sldId id="259"/>
            <p14:sldId id="311"/>
            <p14:sldId id="312"/>
            <p14:sldId id="313"/>
            <p14:sldId id="314"/>
            <p14:sldId id="266"/>
            <p14:sldId id="270"/>
            <p14:sldId id="272"/>
          </p14:sldIdLst>
        </p14:section>
        <p14:section name="2. Install MC" id="{71721ACC-2348-4E92-9E76-A1D08B22A1A6}">
          <p14:sldIdLst>
            <p14:sldId id="273"/>
            <p14:sldId id="315"/>
          </p14:sldIdLst>
        </p14:section>
        <p14:section name="3. Install Eclipse" id="{681FD75F-32D0-494F-840E-0DD4014202FA}">
          <p14:sldIdLst>
            <p14:sldId id="278"/>
            <p14:sldId id="289"/>
            <p14:sldId id="292"/>
            <p14:sldId id="296"/>
            <p14:sldId id="298"/>
            <p14:sldId id="300"/>
            <p14:sldId id="307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334D"/>
    <a:srgbClr val="E8975C"/>
    <a:srgbClr val="923A51"/>
    <a:srgbClr val="1213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4660"/>
  </p:normalViewPr>
  <p:slideViewPr>
    <p:cSldViewPr snapToGrid="0">
      <p:cViewPr varScale="1">
        <p:scale>
          <a:sx n="81" d="100"/>
          <a:sy n="81" d="100"/>
        </p:scale>
        <p:origin x="32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364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170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904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645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10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484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31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836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09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36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22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D9A5E-5F68-45BD-9DD9-F41AD2021773}" type="datetimeFigureOut">
              <a:rPr lang="en-US" smtClean="0"/>
              <a:t>6/18/2021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7B6153-565F-40B0-9104-5958A14D6C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8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" title="Decorative">
            <a:extLst>
              <a:ext uri="{FF2B5EF4-FFF2-40B4-BE49-F238E27FC236}">
                <a16:creationId xmlns:a16="http://schemas.microsoft.com/office/drawing/2014/main" id="{A03C1759-03BC-4566-8135-1961EF6407E6}"/>
              </a:ext>
            </a:extLst>
          </p:cNvPr>
          <p:cNvPicPr/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0727" y="8710659"/>
            <a:ext cx="1186962" cy="260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06DD136-15F9-45A1-BB0C-93A391623E13}"/>
              </a:ext>
            </a:extLst>
          </p:cNvPr>
          <p:cNvSpPr txBox="1"/>
          <p:nvPr/>
        </p:nvSpPr>
        <p:spPr>
          <a:xfrm>
            <a:off x="483028" y="3755013"/>
            <a:ext cx="6893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OSG202 LAB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03AB569-387F-410C-B1B2-22599F4EE7E2}"/>
              </a:ext>
            </a:extLst>
          </p:cNvPr>
          <p:cNvSpPr txBox="1"/>
          <p:nvPr/>
        </p:nvSpPr>
        <p:spPr>
          <a:xfrm>
            <a:off x="483027" y="4614446"/>
            <a:ext cx="79097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ASSIGNMENT REPORT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DE7EEB-7A33-4CC4-8CD2-978041CB5AC7}"/>
              </a:ext>
            </a:extLst>
          </p:cNvPr>
          <p:cNvSpPr txBox="1"/>
          <p:nvPr/>
        </p:nvSpPr>
        <p:spPr>
          <a:xfrm>
            <a:off x="483028" y="8783297"/>
            <a:ext cx="14038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</a:rPr>
              <a:t>Student 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</a:rPr>
              <a:t>ID</a:t>
            </a:r>
          </a:p>
          <a:p>
            <a:r>
              <a:rPr lang="en-US" sz="1200">
                <a:solidFill>
                  <a:schemeClr val="bg1">
                    <a:lumMod val="65000"/>
                  </a:schemeClr>
                </a:solidFill>
                <a:latin typeface="Montserrat Medium" panose="00000600000000000000" pitchFamily="2" charset="0"/>
              </a:rPr>
              <a:t>Class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2F8EE1B-0230-4EA2-8822-F7258131986B}"/>
              </a:ext>
            </a:extLst>
          </p:cNvPr>
          <p:cNvSpPr txBox="1"/>
          <p:nvPr/>
        </p:nvSpPr>
        <p:spPr>
          <a:xfrm>
            <a:off x="1291475" y="8783297"/>
            <a:ext cx="248487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Montserrat Medium" panose="00000600000000000000" pitchFamily="2" charset="0"/>
              </a:rPr>
              <a:t>Nguyễn Đăng Lộc</a:t>
            </a:r>
          </a:p>
          <a:p>
            <a:r>
              <a:rPr lang="en-US" sz="1200">
                <a:latin typeface="Montserrat Medium" panose="00000600000000000000" pitchFamily="2" charset="0"/>
              </a:rPr>
              <a:t>SE160199</a:t>
            </a:r>
            <a:br>
              <a:rPr lang="en-US" sz="1200">
                <a:latin typeface="Montserrat Medium" panose="00000600000000000000" pitchFamily="2" charset="0"/>
              </a:rPr>
            </a:br>
            <a:r>
              <a:rPr lang="en-US" sz="1200">
                <a:latin typeface="Montserrat Medium" panose="00000600000000000000" pitchFamily="2" charset="0"/>
              </a:rPr>
              <a:t>SE1602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30A2A5-10A7-4B1B-8707-CE916037333B}"/>
              </a:ext>
            </a:extLst>
          </p:cNvPr>
          <p:cNvSpPr txBox="1"/>
          <p:nvPr/>
        </p:nvSpPr>
        <p:spPr>
          <a:xfrm>
            <a:off x="483027" y="4937995"/>
            <a:ext cx="5632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rPr>
              <a:t>Installing the Fedora OS on a virtual machine</a:t>
            </a:r>
          </a:p>
        </p:txBody>
      </p:sp>
    </p:spTree>
    <p:extLst>
      <p:ext uri="{BB962C8B-B14F-4D97-AF65-F5344CB8AC3E}">
        <p14:creationId xmlns:p14="http://schemas.microsoft.com/office/powerpoint/2010/main" val="235364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2CB39B-4FB0-4F22-B5F1-DB94D2E817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29" t="12584" r="2822" b="2646"/>
          <a:stretch/>
        </p:blipFill>
        <p:spPr>
          <a:xfrm>
            <a:off x="618420" y="594362"/>
            <a:ext cx="5621160" cy="3200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45F3D2-EBE2-473F-B1A9-D5D8DE0A49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0" t="4350" r="1000" b="39392"/>
          <a:stretch/>
        </p:blipFill>
        <p:spPr>
          <a:xfrm>
            <a:off x="627746" y="3965945"/>
            <a:ext cx="5611834" cy="19395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6965C8-B9A1-4003-B4BB-1E89BBAC40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1" t="5145" r="1001" b="21841"/>
          <a:stretch/>
        </p:blipFill>
        <p:spPr>
          <a:xfrm>
            <a:off x="627746" y="6225540"/>
            <a:ext cx="5611834" cy="2527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FE957F-A2F8-40C6-A7B9-C9389DEE2940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921883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44B4E2-ABC8-4F68-9F65-B2BBDCC08B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490" b="1646"/>
          <a:stretch/>
        </p:blipFill>
        <p:spPr>
          <a:xfrm>
            <a:off x="298174" y="772971"/>
            <a:ext cx="6261652" cy="3200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1684E5-F3BF-4736-A604-F8AD4AC0C1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17" b="2007"/>
          <a:stretch/>
        </p:blipFill>
        <p:spPr>
          <a:xfrm>
            <a:off x="265739" y="4953000"/>
            <a:ext cx="6330462" cy="3200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286F1C0-6FDE-4B89-8A72-4AEB26997BA5}"/>
              </a:ext>
            </a:extLst>
          </p:cNvPr>
          <p:cNvSpPr txBox="1"/>
          <p:nvPr/>
        </p:nvSpPr>
        <p:spPr>
          <a:xfrm>
            <a:off x="353154" y="286452"/>
            <a:ext cx="667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1.2.10. Fedora 34 GUI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457305-1BF0-4E6F-951F-160F2234AD0B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3736256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E9FEB0-41C2-43AE-A2A9-6B338AAF49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0" r="1250" b="2410"/>
          <a:stretch/>
        </p:blipFill>
        <p:spPr>
          <a:xfrm>
            <a:off x="522828" y="1862150"/>
            <a:ext cx="5823249" cy="34747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D8BD40-B36E-4399-9D9A-C53A8E2EA2E9}"/>
              </a:ext>
            </a:extLst>
          </p:cNvPr>
          <p:cNvSpPr txBox="1"/>
          <p:nvPr/>
        </p:nvSpPr>
        <p:spPr>
          <a:xfrm>
            <a:off x="540727" y="265238"/>
            <a:ext cx="4701928" cy="523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4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2. Install and use the MC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D11991-9EF0-440A-8800-C18E03D42692}"/>
              </a:ext>
            </a:extLst>
          </p:cNvPr>
          <p:cNvSpPr txBox="1"/>
          <p:nvPr/>
        </p:nvSpPr>
        <p:spPr>
          <a:xfrm>
            <a:off x="540727" y="724830"/>
            <a:ext cx="6396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2.1. Use YUM to install package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2E76F8-31F8-4B73-9A9F-D9A3A7F25E85}"/>
              </a:ext>
            </a:extLst>
          </p:cNvPr>
          <p:cNvSpPr txBox="1"/>
          <p:nvPr/>
        </p:nvSpPr>
        <p:spPr>
          <a:xfrm>
            <a:off x="540726" y="952263"/>
            <a:ext cx="6231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I use YUM to install Midnight Commander package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1D8E77-40AE-4813-B71D-FE38EDDBE0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48" y="5744076"/>
            <a:ext cx="5742703" cy="341071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6DB9090-2F67-4280-809E-847BF069170F}"/>
              </a:ext>
            </a:extLst>
          </p:cNvPr>
          <p:cNvSpPr txBox="1"/>
          <p:nvPr/>
        </p:nvSpPr>
        <p:spPr>
          <a:xfrm>
            <a:off x="540727" y="1173792"/>
            <a:ext cx="593132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altLang="en-US"/>
              <a:t>YUM is the primary tool for getting, installing, deleting, querying, and managing Red Hat Enterprise Linux RPM software packages from official Red Hat software repositories.</a:t>
            </a: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F8E8F4-F3AD-45DA-A2F7-851620CC960F}"/>
              </a:ext>
            </a:extLst>
          </p:cNvPr>
          <p:cNvSpPr txBox="1"/>
          <p:nvPr/>
        </p:nvSpPr>
        <p:spPr>
          <a:xfrm>
            <a:off x="592469" y="5409668"/>
            <a:ext cx="6231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 b="0" i="0">
                <a:effectLst/>
                <a:latin typeface="Open Sans" panose="020B0606030504020204" pitchFamily="34" charset="0"/>
              </a:rPr>
              <a:t>The installation has been completed!</a:t>
            </a:r>
            <a:endParaRPr lang="en-US" sz="1100">
              <a:latin typeface="Montserrat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991281-2A60-4CE6-926B-D2E9371BDC90}"/>
              </a:ext>
            </a:extLst>
          </p:cNvPr>
          <p:cNvSpPr txBox="1"/>
          <p:nvPr/>
        </p:nvSpPr>
        <p:spPr>
          <a:xfrm>
            <a:off x="501761" y="9247593"/>
            <a:ext cx="6231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 b="0" i="0">
                <a:effectLst/>
                <a:latin typeface="Open Sans" panose="020B0606030504020204" pitchFamily="34" charset="0"/>
              </a:rPr>
              <a:t>The package is located at </a:t>
            </a:r>
            <a:r>
              <a:rPr lang="en-US" sz="1100" b="0" i="0">
                <a:solidFill>
                  <a:srgbClr val="7B334D"/>
                </a:solidFill>
                <a:effectLst/>
                <a:latin typeface="Open Sans" panose="020B0606030504020204" pitchFamily="34" charset="0"/>
              </a:rPr>
              <a:t>/usr/bin </a:t>
            </a:r>
            <a:r>
              <a:rPr lang="en-US" sz="1100" b="0" i="0">
                <a:solidFill>
                  <a:schemeClr val="tx1"/>
                </a:solidFill>
                <a:effectLst/>
                <a:latin typeface="Open Sans" panose="020B0606030504020204" pitchFamily="34" charset="0"/>
              </a:rPr>
              <a:t>(default)</a:t>
            </a:r>
            <a:endParaRPr lang="en-US" sz="1100">
              <a:solidFill>
                <a:schemeClr val="tx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C59B90-F414-400D-A96F-FD6C121D39DE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4525098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E72FD5E-87C1-42B9-9004-7604F220CC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1" t="3976" r="1819" b="1890"/>
          <a:stretch/>
        </p:blipFill>
        <p:spPr>
          <a:xfrm>
            <a:off x="519008" y="3660517"/>
            <a:ext cx="5819984" cy="3383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D4B4C0-E76D-4FBA-ABD7-847BEC9E7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52" r="11066" b="16483"/>
          <a:stretch/>
        </p:blipFill>
        <p:spPr>
          <a:xfrm>
            <a:off x="693513" y="2378551"/>
            <a:ext cx="2370653" cy="7508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70E433-7C2B-4401-84B6-F63AC4C29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1719" b="19782"/>
          <a:stretch/>
        </p:blipFill>
        <p:spPr>
          <a:xfrm>
            <a:off x="3843113" y="2352907"/>
            <a:ext cx="2370653" cy="69095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34CDAC-4D51-48BD-97F3-85E5D7CBD34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24"/>
          <a:stretch/>
        </p:blipFill>
        <p:spPr>
          <a:xfrm>
            <a:off x="693513" y="1019176"/>
            <a:ext cx="2370655" cy="6256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B23FC40-BF01-4A22-8ECC-8636AC8CDE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39" t="3729" r="18706" b="20047"/>
          <a:stretch/>
        </p:blipFill>
        <p:spPr>
          <a:xfrm>
            <a:off x="3843113" y="1019176"/>
            <a:ext cx="2370653" cy="62718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009735-9045-46AC-8FF7-0BAAD76AD7F9}"/>
              </a:ext>
            </a:extLst>
          </p:cNvPr>
          <p:cNvSpPr txBox="1"/>
          <p:nvPr/>
        </p:nvSpPr>
        <p:spPr>
          <a:xfrm>
            <a:off x="376013" y="405205"/>
            <a:ext cx="62315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The </a:t>
            </a:r>
            <a:r>
              <a:rPr lang="en-US" sz="1100" b="1">
                <a:latin typeface="Montserrat Medium" panose="00000600000000000000" pitchFamily="2" charset="0"/>
              </a:rPr>
              <a:t>MC </a:t>
            </a:r>
            <a:r>
              <a:rPr lang="en-US" sz="1100">
                <a:latin typeface="Montserrat Medium" panose="00000600000000000000" pitchFamily="2" charset="0"/>
              </a:rPr>
              <a:t>run only in the console mode, so I run it in Terminal window using command primts as shown below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AB2F5B-00AD-4835-AE76-0BB0D23C1EA1}"/>
              </a:ext>
            </a:extLst>
          </p:cNvPr>
          <p:cNvSpPr txBox="1"/>
          <p:nvPr/>
        </p:nvSpPr>
        <p:spPr>
          <a:xfrm>
            <a:off x="3234842" y="1205872"/>
            <a:ext cx="437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1100" b="1">
                <a:latin typeface="Montserrat Medium" panose="00000600000000000000" pitchFamily="2" charset="0"/>
              </a:rPr>
              <a:t>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EDE368-75FA-4FD2-B881-ECA9B3DC0DA1}"/>
              </a:ext>
            </a:extLst>
          </p:cNvPr>
          <p:cNvSpPr txBox="1"/>
          <p:nvPr/>
        </p:nvSpPr>
        <p:spPr>
          <a:xfrm>
            <a:off x="376013" y="2015392"/>
            <a:ext cx="6231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Create a script file to run the MC easily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CC46D5-21B0-4953-8CFB-4D90CCA1DB66}"/>
              </a:ext>
            </a:extLst>
          </p:cNvPr>
          <p:cNvSpPr txBox="1"/>
          <p:nvPr/>
        </p:nvSpPr>
        <p:spPr>
          <a:xfrm>
            <a:off x="3232064" y="2567577"/>
            <a:ext cx="4375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1100" b="1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→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457B2F-65BA-45C9-BDD4-AE5382E6752F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178216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3E77B0-AA57-47C1-B23A-D9F5B2313DEA}"/>
              </a:ext>
            </a:extLst>
          </p:cNvPr>
          <p:cNvSpPr txBox="1"/>
          <p:nvPr/>
        </p:nvSpPr>
        <p:spPr>
          <a:xfrm>
            <a:off x="540727" y="2993016"/>
            <a:ext cx="6396061" cy="2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38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Use YUM to install package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5E4B21-E2AD-479E-831A-D293507E80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8" t="3969" r="741" b="2232"/>
          <a:stretch/>
        </p:blipFill>
        <p:spPr>
          <a:xfrm>
            <a:off x="646015" y="1023061"/>
            <a:ext cx="5671258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8B5546B-3E71-4645-9167-1007CAAE35F3}"/>
              </a:ext>
            </a:extLst>
          </p:cNvPr>
          <p:cNvSpPr txBox="1"/>
          <p:nvPr/>
        </p:nvSpPr>
        <p:spPr>
          <a:xfrm>
            <a:off x="540727" y="265238"/>
            <a:ext cx="5639685" cy="523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4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3. Install the Eclipse for C/C++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76C501-84BD-4536-8444-F3D1998E107B}"/>
              </a:ext>
            </a:extLst>
          </p:cNvPr>
          <p:cNvSpPr txBox="1"/>
          <p:nvPr/>
        </p:nvSpPr>
        <p:spPr>
          <a:xfrm>
            <a:off x="540727" y="748580"/>
            <a:ext cx="6396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Find and install Eclipse IDE from Software Browser of Fedora 34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0FB5D3A-0165-45CB-A6EB-81F94A206D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45" t="4210" r="15008" b="66272"/>
          <a:stretch/>
        </p:blipFill>
        <p:spPr>
          <a:xfrm>
            <a:off x="646015" y="4334329"/>
            <a:ext cx="2774950" cy="6763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A93A1-6C87-4E51-9D88-C136B83E8F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492" t="4735" r="15506" b="66715"/>
          <a:stretch/>
        </p:blipFill>
        <p:spPr>
          <a:xfrm>
            <a:off x="3493765" y="4342219"/>
            <a:ext cx="2774951" cy="6763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97A696-5CD1-46E3-B2D1-54A0C5EB8F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778" t="27098" r="22666" b="24890"/>
          <a:stretch/>
        </p:blipFill>
        <p:spPr>
          <a:xfrm>
            <a:off x="646015" y="5145081"/>
            <a:ext cx="2262285" cy="11933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F0B790-D16E-45DA-AE2D-7387B7E716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0" t="5407" r="778" b="1892"/>
          <a:stretch/>
        </p:blipFill>
        <p:spPr>
          <a:xfrm>
            <a:off x="646015" y="6435298"/>
            <a:ext cx="5647012" cy="3200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0BB3F57-B235-42A6-9915-9166FAAD799A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359120-285E-40E1-9725-C3BCC5AE9A80}"/>
              </a:ext>
            </a:extLst>
          </p:cNvPr>
          <p:cNvSpPr txBox="1"/>
          <p:nvPr/>
        </p:nvSpPr>
        <p:spPr>
          <a:xfrm>
            <a:off x="2982035" y="5136459"/>
            <a:ext cx="3490015" cy="121058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I search for Eclipse IDE and luckily the Software Browser of Fedora 34 already had got the install file.</a:t>
            </a:r>
          </a:p>
          <a:p>
            <a:pPr>
              <a:spcAft>
                <a:spcPts val="400"/>
              </a:spcAft>
            </a:pPr>
            <a:r>
              <a:rPr lang="en-US"/>
              <a:t>Installation complete and I choose my default workspace.</a:t>
            </a:r>
          </a:p>
          <a:p>
            <a:pPr>
              <a:spcAft>
                <a:spcPts val="400"/>
              </a:spcAft>
            </a:pPr>
            <a:r>
              <a:rPr lang="en-US"/>
              <a:t>Below is the GUI of welcome page of Eclipse</a:t>
            </a:r>
          </a:p>
        </p:txBody>
      </p:sp>
    </p:spTree>
    <p:extLst>
      <p:ext uri="{BB962C8B-B14F-4D97-AF65-F5344CB8AC3E}">
        <p14:creationId xmlns:p14="http://schemas.microsoft.com/office/powerpoint/2010/main" val="22604834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723575-FAEC-49D0-AB01-65404F7B624C}"/>
              </a:ext>
            </a:extLst>
          </p:cNvPr>
          <p:cNvSpPr txBox="1"/>
          <p:nvPr/>
        </p:nvSpPr>
        <p:spPr>
          <a:xfrm>
            <a:off x="6459092" y="7236607"/>
            <a:ext cx="274218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E77B0-AA57-47C1-B23A-D9F5B2313DEA}"/>
              </a:ext>
            </a:extLst>
          </p:cNvPr>
          <p:cNvSpPr txBox="1"/>
          <p:nvPr/>
        </p:nvSpPr>
        <p:spPr>
          <a:xfrm>
            <a:off x="540727" y="2993016"/>
            <a:ext cx="6396061" cy="2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38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Use YUM to install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4E0506E-8704-4A6D-8E48-4978FABD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6513"/>
            <a:ext cx="6858000" cy="3898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AC652AE-9654-4894-A217-90829D39F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73589"/>
            <a:ext cx="6858000" cy="38436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626AD6-EECD-49F4-B0DE-F8F13DCEECBE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89D43-B4BF-4D48-895C-A9567153B620}"/>
              </a:ext>
            </a:extLst>
          </p:cNvPr>
          <p:cNvSpPr txBox="1"/>
          <p:nvPr/>
        </p:nvSpPr>
        <p:spPr>
          <a:xfrm>
            <a:off x="540727" y="212279"/>
            <a:ext cx="607382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The step before just install the IDE without any compiler.</a:t>
            </a:r>
            <a:br>
              <a:rPr lang="en-US"/>
            </a:br>
            <a:r>
              <a:rPr lang="en-US"/>
              <a:t>To prepare for coding in C/C++ with Eclipse, I have to install MinGW GCC compiler.</a:t>
            </a:r>
            <a:br>
              <a:rPr lang="en-US"/>
            </a:br>
            <a:r>
              <a:rPr lang="en-US"/>
              <a:t>(As shown below)</a:t>
            </a:r>
          </a:p>
        </p:txBody>
      </p:sp>
    </p:spTree>
    <p:extLst>
      <p:ext uri="{BB962C8B-B14F-4D97-AF65-F5344CB8AC3E}">
        <p14:creationId xmlns:p14="http://schemas.microsoft.com/office/powerpoint/2010/main" val="1902621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00723575-FAEC-49D0-AB01-65404F7B624C}"/>
              </a:ext>
            </a:extLst>
          </p:cNvPr>
          <p:cNvSpPr txBox="1"/>
          <p:nvPr/>
        </p:nvSpPr>
        <p:spPr>
          <a:xfrm>
            <a:off x="6459092" y="7236607"/>
            <a:ext cx="274218" cy="380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E77B0-AA57-47C1-B23A-D9F5B2313DEA}"/>
              </a:ext>
            </a:extLst>
          </p:cNvPr>
          <p:cNvSpPr txBox="1"/>
          <p:nvPr/>
        </p:nvSpPr>
        <p:spPr>
          <a:xfrm>
            <a:off x="540727" y="2993016"/>
            <a:ext cx="6396061" cy="2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38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Use YUM to install package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BF4C3F-23FE-484D-B195-835A0440D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9904"/>
            <a:ext cx="6858000" cy="389205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625EF7-DD30-46AF-A3D2-DF6C31B234D1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F16E40-F40F-4428-A989-4C73637C827C}"/>
              </a:ext>
            </a:extLst>
          </p:cNvPr>
          <p:cNvSpPr txBox="1"/>
          <p:nvPr/>
        </p:nvSpPr>
        <p:spPr>
          <a:xfrm>
            <a:off x="540727" y="212279"/>
            <a:ext cx="5931323" cy="87203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The GCC compiler had already installed on the machine.</a:t>
            </a:r>
          </a:p>
          <a:p>
            <a:pPr>
              <a:spcAft>
                <a:spcPts val="400"/>
              </a:spcAft>
            </a:pPr>
            <a:r>
              <a:rPr lang="en-US"/>
              <a:t>Then I have to install a C/C++ Development Tools (CDT) inside Eclipse IDE.</a:t>
            </a:r>
          </a:p>
          <a:p>
            <a:pPr>
              <a:spcAft>
                <a:spcPts val="400"/>
              </a:spcAft>
            </a:pPr>
            <a:r>
              <a:rPr lang="en-US"/>
              <a:t>It was done by using a plug-in in Kepler packages (through install new software inside Eclipse.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F46C16-F7B8-4604-A1BB-E7234D02EB9F}"/>
              </a:ext>
            </a:extLst>
          </p:cNvPr>
          <p:cNvSpPr txBox="1"/>
          <p:nvPr/>
        </p:nvSpPr>
        <p:spPr>
          <a:xfrm>
            <a:off x="540727" y="9077304"/>
            <a:ext cx="59313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In the “Name” field, expand “Programming Language” and check the option “C/C++ Development Tools”.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09E73CD-F5A0-4B84-8525-7489648EF3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53553"/>
            <a:ext cx="6858000" cy="3874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1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3E77B0-AA57-47C1-B23A-D9F5B2313DEA}"/>
              </a:ext>
            </a:extLst>
          </p:cNvPr>
          <p:cNvSpPr txBox="1"/>
          <p:nvPr/>
        </p:nvSpPr>
        <p:spPr>
          <a:xfrm>
            <a:off x="540727" y="2993016"/>
            <a:ext cx="6396061" cy="2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38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Use YUM to install 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22FF5C-DAAB-4E63-8E8F-AEC91A22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458"/>
            <a:ext cx="6858000" cy="38819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446BD8-DF9E-4550-ACCC-BE344776FEE4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936801-E669-46C3-8A38-5E14A1EA5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66790"/>
            <a:ext cx="6858000" cy="388128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3A8D627-EAC9-49C8-BCA5-018CF7B15CB9}"/>
              </a:ext>
            </a:extLst>
          </p:cNvPr>
          <p:cNvSpPr txBox="1"/>
          <p:nvPr/>
        </p:nvSpPr>
        <p:spPr>
          <a:xfrm>
            <a:off x="540727" y="212279"/>
            <a:ext cx="6097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The screen display a successfully installation message and then I re-launch Eclipse.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10F2EC-224E-4B2C-9288-069AB912DF8E}"/>
              </a:ext>
            </a:extLst>
          </p:cNvPr>
          <p:cNvSpPr txBox="1"/>
          <p:nvPr/>
        </p:nvSpPr>
        <p:spPr>
          <a:xfrm>
            <a:off x="540726" y="4691390"/>
            <a:ext cx="6097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Eclipse interface after installing CDT.</a:t>
            </a:r>
          </a:p>
        </p:txBody>
      </p:sp>
    </p:spTree>
    <p:extLst>
      <p:ext uri="{BB962C8B-B14F-4D97-AF65-F5344CB8AC3E}">
        <p14:creationId xmlns:p14="http://schemas.microsoft.com/office/powerpoint/2010/main" val="82339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0A1CF0-18C2-4F0F-8F35-CCBC1DAB5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5268"/>
            <a:ext cx="6858000" cy="38735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74BFE1-A7E2-497A-81F6-4B98A9F08F3C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18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91201D-5CEE-416F-94BB-DA3E75385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41913"/>
            <a:ext cx="6858000" cy="38710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2B29283-53F1-4734-90B6-0ED28CA655B7}"/>
              </a:ext>
            </a:extLst>
          </p:cNvPr>
          <p:cNvSpPr txBox="1"/>
          <p:nvPr/>
        </p:nvSpPr>
        <p:spPr>
          <a:xfrm>
            <a:off x="540728" y="212279"/>
            <a:ext cx="5931322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The next step is configuring Eclipse IDE.</a:t>
            </a:r>
            <a:r>
              <a:rPr lang="en-US" altLang="en-US"/>
              <a:t> MinGW binaries are included in the PATH environment variable. CDT searches the PATH to discover the C/C++ compilers. </a:t>
            </a:r>
          </a:p>
          <a:p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8FE962A-D393-4506-9DBF-5CDC8C5A7B0C}"/>
              </a:ext>
            </a:extLst>
          </p:cNvPr>
          <p:cNvSpPr txBox="1"/>
          <p:nvPr/>
        </p:nvSpPr>
        <p:spPr>
          <a:xfrm>
            <a:off x="540726" y="757766"/>
            <a:ext cx="593132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 algn="just"/>
            <a:r>
              <a:rPr lang="en-US"/>
              <a:t>Specify the name of the project. Then I select an </a:t>
            </a:r>
            <a:r>
              <a:rPr lang="en-US" b="1"/>
              <a:t>Empty project </a:t>
            </a:r>
            <a:r>
              <a:rPr lang="en-US"/>
              <a:t>and the compilers on the system are listed under “</a:t>
            </a:r>
            <a:r>
              <a:rPr lang="en-US" b="1"/>
              <a:t>ToolChains</a:t>
            </a:r>
            <a:r>
              <a:rPr lang="en-US"/>
              <a:t>”. I select the </a:t>
            </a:r>
            <a:r>
              <a:rPr lang="en-US" b="1"/>
              <a:t>Linux GCC compiler </a:t>
            </a:r>
            <a:r>
              <a:rPr lang="en-US"/>
              <a:t>and then click Next.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F35D6F-7A5B-4D5B-8B84-18EC79BC5BD7}"/>
              </a:ext>
            </a:extLst>
          </p:cNvPr>
          <p:cNvSpPr txBox="1"/>
          <p:nvPr/>
        </p:nvSpPr>
        <p:spPr>
          <a:xfrm>
            <a:off x="540726" y="5332803"/>
            <a:ext cx="6097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The new C++ project was created and I create a new source file named “Test.cpp”</a:t>
            </a:r>
          </a:p>
        </p:txBody>
      </p:sp>
    </p:spTree>
    <p:extLst>
      <p:ext uri="{BB962C8B-B14F-4D97-AF65-F5344CB8AC3E}">
        <p14:creationId xmlns:p14="http://schemas.microsoft.com/office/powerpoint/2010/main" val="12882052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3E77B0-AA57-47C1-B23A-D9F5B2313DEA}"/>
              </a:ext>
            </a:extLst>
          </p:cNvPr>
          <p:cNvSpPr txBox="1"/>
          <p:nvPr/>
        </p:nvSpPr>
        <p:spPr>
          <a:xfrm>
            <a:off x="540727" y="2993016"/>
            <a:ext cx="6396061" cy="25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38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3.1. Use YUM to install package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ED13C9C-CCB5-49B9-936D-CD5E2F390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3" b="1185"/>
          <a:stretch/>
        </p:blipFill>
        <p:spPr>
          <a:xfrm>
            <a:off x="0" y="469900"/>
            <a:ext cx="6858000" cy="3683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9D4B0B-CD2B-4C22-AFC1-18C5872B76C5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E7FB11-E4F9-42FB-BC5E-DD52A9ACF12F}"/>
              </a:ext>
            </a:extLst>
          </p:cNvPr>
          <p:cNvSpPr txBox="1"/>
          <p:nvPr/>
        </p:nvSpPr>
        <p:spPr>
          <a:xfrm>
            <a:off x="540727" y="212279"/>
            <a:ext cx="609757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Click on Build Project to start compile and prepare for executing the project.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2D2CE6-11B0-43A7-8B8A-C9920AA5F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727" y="4298985"/>
            <a:ext cx="2126936" cy="130089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549A141-B844-47C6-9512-B1D061DA0238}"/>
              </a:ext>
            </a:extLst>
          </p:cNvPr>
          <p:cNvSpPr txBox="1"/>
          <p:nvPr/>
        </p:nvSpPr>
        <p:spPr>
          <a:xfrm>
            <a:off x="2759434" y="4277303"/>
            <a:ext cx="3557840" cy="10413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pPr>
              <a:spcAft>
                <a:spcPts val="400"/>
              </a:spcAft>
            </a:pPr>
            <a:r>
              <a:rPr lang="en-US"/>
              <a:t>The project successfully and a binaries file was  made, it’s necessary to run the program.</a:t>
            </a:r>
          </a:p>
          <a:p>
            <a:pPr>
              <a:spcAft>
                <a:spcPts val="400"/>
              </a:spcAft>
            </a:pPr>
            <a:endParaRPr lang="en-US"/>
          </a:p>
          <a:p>
            <a:pPr>
              <a:spcAft>
                <a:spcPts val="400"/>
              </a:spcAft>
            </a:pPr>
            <a:r>
              <a:rPr lang="en-US"/>
              <a:t>The program run successfully and the output as shown in the Console window.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13CEE09-6756-48DC-9ED6-3785A75870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97" b="2745"/>
          <a:stretch/>
        </p:blipFill>
        <p:spPr>
          <a:xfrm>
            <a:off x="-17814" y="5646420"/>
            <a:ext cx="6858000" cy="400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244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DD136-15F9-45A1-BB0C-93A391623E13}"/>
              </a:ext>
            </a:extLst>
          </p:cNvPr>
          <p:cNvSpPr txBox="1"/>
          <p:nvPr/>
        </p:nvSpPr>
        <p:spPr>
          <a:xfrm>
            <a:off x="540727" y="416875"/>
            <a:ext cx="47756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Table of contents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AB5D1C7-E12D-4533-9D04-6057BA8AB0CF}"/>
              </a:ext>
            </a:extLst>
          </p:cNvPr>
          <p:cNvGrpSpPr/>
          <p:nvPr/>
        </p:nvGrpSpPr>
        <p:grpSpPr>
          <a:xfrm>
            <a:off x="540726" y="1412456"/>
            <a:ext cx="5383824" cy="276999"/>
            <a:chOff x="1041398" y="2722002"/>
            <a:chExt cx="8119425" cy="53348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3AB569-387F-410C-B1B2-22599F4EE7E2}"/>
                </a:ext>
              </a:extLst>
            </p:cNvPr>
            <p:cNvSpPr txBox="1"/>
            <p:nvPr/>
          </p:nvSpPr>
          <p:spPr>
            <a:xfrm>
              <a:off x="1041398" y="2722002"/>
              <a:ext cx="4425245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ExtraBold" panose="00000900000000000000" pitchFamily="2" charset="0"/>
                </a:rPr>
                <a:t>Install the Fedora 34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5107ABF-A903-4F45-B46E-88CB149E39FF}"/>
                </a:ext>
              </a:extLst>
            </p:cNvPr>
            <p:cNvSpPr txBox="1"/>
            <p:nvPr/>
          </p:nvSpPr>
          <p:spPr>
            <a:xfrm>
              <a:off x="7979834" y="2722002"/>
              <a:ext cx="1180989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75000"/>
                    </a:schemeClr>
                  </a:solidFill>
                  <a:latin typeface="Montserrat ExtraBold" panose="00000900000000000000" pitchFamily="2" charset="0"/>
                </a:rPr>
                <a:t>03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80F811-9C8A-4BE9-A58C-4ED789C8A461}"/>
              </a:ext>
            </a:extLst>
          </p:cNvPr>
          <p:cNvGrpSpPr/>
          <p:nvPr/>
        </p:nvGrpSpPr>
        <p:grpSpPr>
          <a:xfrm>
            <a:off x="540726" y="1787874"/>
            <a:ext cx="5383823" cy="276999"/>
            <a:chOff x="1041400" y="3445029"/>
            <a:chExt cx="8119422" cy="53348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AAD5DD3-E27B-4EAE-BEE7-32641045B47C}"/>
                </a:ext>
              </a:extLst>
            </p:cNvPr>
            <p:cNvSpPr txBox="1"/>
            <p:nvPr/>
          </p:nvSpPr>
          <p:spPr>
            <a:xfrm>
              <a:off x="1041400" y="3445029"/>
              <a:ext cx="7672210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ExtraBold" panose="00000900000000000000" pitchFamily="2" charset="0"/>
                </a:rPr>
                <a:t>Install and use the Midnight Commander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B3CCC9B-A311-4C29-859D-AE304B5CEB62}"/>
                </a:ext>
              </a:extLst>
            </p:cNvPr>
            <p:cNvSpPr txBox="1"/>
            <p:nvPr/>
          </p:nvSpPr>
          <p:spPr>
            <a:xfrm>
              <a:off x="7979833" y="3445029"/>
              <a:ext cx="1180989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>
                  <a:solidFill>
                    <a:schemeClr val="bg1">
                      <a:lumMod val="75000"/>
                    </a:schemeClr>
                  </a:solidFill>
                  <a:latin typeface="Montserrat ExtraBold" panose="00000900000000000000" pitchFamily="2" charset="0"/>
                </a:rPr>
                <a:t>12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FC3F35E-686B-4C74-B914-CA5C7D34031F}"/>
              </a:ext>
            </a:extLst>
          </p:cNvPr>
          <p:cNvGrpSpPr/>
          <p:nvPr/>
        </p:nvGrpSpPr>
        <p:grpSpPr>
          <a:xfrm>
            <a:off x="540727" y="2163293"/>
            <a:ext cx="5383822" cy="276999"/>
            <a:chOff x="1041400" y="4168055"/>
            <a:chExt cx="8119422" cy="53348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07830AF-E69C-4BC9-A1E1-39C1D900E187}"/>
                </a:ext>
              </a:extLst>
            </p:cNvPr>
            <p:cNvSpPr txBox="1"/>
            <p:nvPr/>
          </p:nvSpPr>
          <p:spPr>
            <a:xfrm>
              <a:off x="1041400" y="4168055"/>
              <a:ext cx="7892344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ExtraBold" panose="00000900000000000000" pitchFamily="2" charset="0"/>
                </a:defRPr>
              </a:lvl1pPr>
            </a:lstStyle>
            <a:p>
              <a:r>
                <a:rPr lang="en-US" sz="1200"/>
                <a:t>Install and use the Fedora Eclipse for C/C++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56269A-AAD0-4CCA-A1C5-C6AF8B194980}"/>
                </a:ext>
              </a:extLst>
            </p:cNvPr>
            <p:cNvSpPr txBox="1"/>
            <p:nvPr/>
          </p:nvSpPr>
          <p:spPr>
            <a:xfrm>
              <a:off x="7979833" y="4168055"/>
              <a:ext cx="1180989" cy="5334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defRPr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 ExtraBold" panose="00000900000000000000" pitchFamily="2" charset="0"/>
                </a:defRPr>
              </a:lvl1pPr>
            </a:lstStyle>
            <a:p>
              <a:r>
                <a:rPr lang="en-US" sz="1200">
                  <a:solidFill>
                    <a:schemeClr val="bg1">
                      <a:lumMod val="75000"/>
                    </a:schemeClr>
                  </a:solidFill>
                </a:rPr>
                <a:t>14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0723575-FAEC-49D0-AB01-65404F7B624C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813429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121E5F-9B31-4D0C-A8C5-D9DC0F74E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56" y="813825"/>
            <a:ext cx="3426826" cy="35919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826937-6DCC-4D7F-AF91-83D21B8D5E8C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ctr"/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5F543-CF46-43E6-A773-873E465830B4}"/>
              </a:ext>
            </a:extLst>
          </p:cNvPr>
          <p:cNvSpPr txBox="1"/>
          <p:nvPr/>
        </p:nvSpPr>
        <p:spPr>
          <a:xfrm>
            <a:off x="540727" y="416072"/>
            <a:ext cx="6396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3.2. Create a object-oriented Project in Eclipse IDE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2E4178-04DD-4AC0-AE20-D88D4251E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814" y="4473150"/>
            <a:ext cx="6858000" cy="39118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70058-90AC-4415-B0FE-DDE232EBC3B4}"/>
              </a:ext>
            </a:extLst>
          </p:cNvPr>
          <p:cNvSpPr txBox="1"/>
          <p:nvPr/>
        </p:nvSpPr>
        <p:spPr>
          <a:xfrm>
            <a:off x="4050682" y="813825"/>
            <a:ext cx="242136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I created a new C++ object-oriented project and named it “</a:t>
            </a:r>
            <a:r>
              <a:rPr lang="en-US" b="1"/>
              <a:t>ObjectEx”.</a:t>
            </a:r>
          </a:p>
          <a:p>
            <a:endParaRPr lang="en-US" b="1"/>
          </a:p>
          <a:p>
            <a:r>
              <a:rPr lang="en-US"/>
              <a:t>All the following steps are the same to the earlier part (previous slide).</a:t>
            </a:r>
          </a:p>
          <a:p>
            <a:endParaRPr lang="en-US"/>
          </a:p>
          <a:p>
            <a:r>
              <a:rPr lang="en-US"/>
              <a:t>After a mean time of coding, the Main class with 2 classes Rectangle and Box were created.</a:t>
            </a:r>
          </a:p>
          <a:p>
            <a:endParaRPr lang="en-US"/>
          </a:p>
          <a:p>
            <a:r>
              <a:rPr lang="en-US"/>
              <a:t>I build the whole project and a successful message displayed, there were no error arise.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9150D87-4B08-4893-B135-71B762430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56" y="8750042"/>
            <a:ext cx="3966983" cy="67765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22B8747-2DE2-43A7-9A46-803C99BCCD06}"/>
              </a:ext>
            </a:extLst>
          </p:cNvPr>
          <p:cNvSpPr txBox="1"/>
          <p:nvPr/>
        </p:nvSpPr>
        <p:spPr>
          <a:xfrm>
            <a:off x="4749346" y="8788786"/>
            <a:ext cx="130707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Execute it and the results are as displayed.</a:t>
            </a:r>
          </a:p>
        </p:txBody>
      </p:sp>
    </p:spTree>
    <p:extLst>
      <p:ext uri="{BB962C8B-B14F-4D97-AF65-F5344CB8AC3E}">
        <p14:creationId xmlns:p14="http://schemas.microsoft.com/office/powerpoint/2010/main" val="42085943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974193-E108-4F3C-AF45-63BF0BD571D1}"/>
              </a:ext>
            </a:extLst>
          </p:cNvPr>
          <p:cNvSpPr txBox="1"/>
          <p:nvPr/>
        </p:nvSpPr>
        <p:spPr>
          <a:xfrm>
            <a:off x="1881941" y="4245114"/>
            <a:ext cx="30941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Thank you!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8C415E-AC7C-4D74-B58C-7C7955EFD734}"/>
              </a:ext>
            </a:extLst>
          </p:cNvPr>
          <p:cNvSpPr txBox="1"/>
          <p:nvPr/>
        </p:nvSpPr>
        <p:spPr>
          <a:xfrm>
            <a:off x="2569523" y="9345881"/>
            <a:ext cx="17189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spcAft>
                <a:spcPts val="400"/>
              </a:spcAft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By Nguyen Dang Loc</a:t>
            </a:r>
          </a:p>
        </p:txBody>
      </p:sp>
    </p:spTree>
    <p:extLst>
      <p:ext uri="{BB962C8B-B14F-4D97-AF65-F5344CB8AC3E}">
        <p14:creationId xmlns:p14="http://schemas.microsoft.com/office/powerpoint/2010/main" val="16595277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06DD136-15F9-45A1-BB0C-93A391623E13}"/>
              </a:ext>
            </a:extLst>
          </p:cNvPr>
          <p:cNvSpPr txBox="1"/>
          <p:nvPr/>
        </p:nvSpPr>
        <p:spPr>
          <a:xfrm>
            <a:off x="540727" y="265238"/>
            <a:ext cx="3589444" cy="5238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4" b="1">
                <a:gradFill>
                  <a:gsLst>
                    <a:gs pos="55800">
                      <a:srgbClr val="923A51"/>
                    </a:gs>
                    <a:gs pos="0">
                      <a:srgbClr val="12133A"/>
                    </a:gs>
                    <a:gs pos="100000">
                      <a:srgbClr val="E8975C"/>
                    </a:gs>
                  </a:gsLst>
                  <a:lin ang="13200000" scaled="0"/>
                </a:gradFill>
                <a:latin typeface="Montserrat SemiBold" panose="00000700000000000000" pitchFamily="2" charset="0"/>
              </a:rPr>
              <a:t>1. Install Fedora 34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98FF0B8-E971-468B-9E08-AC70A09A2C8D}"/>
              </a:ext>
            </a:extLst>
          </p:cNvPr>
          <p:cNvSpPr txBox="1"/>
          <p:nvPr/>
        </p:nvSpPr>
        <p:spPr>
          <a:xfrm>
            <a:off x="540727" y="724830"/>
            <a:ext cx="6396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rPr>
              <a:t>1.1. Preparation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62085CD-F1D6-4180-8060-E3DC67669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8182" y="4654056"/>
            <a:ext cx="2701636" cy="36576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BBDF7766-731D-4AFF-97A3-A2324F64A419}"/>
              </a:ext>
            </a:extLst>
          </p:cNvPr>
          <p:cNvSpPr txBox="1"/>
          <p:nvPr/>
        </p:nvSpPr>
        <p:spPr>
          <a:xfrm>
            <a:off x="540726" y="952263"/>
            <a:ext cx="623154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1.1.1. Get the VMWare Workstation 16.0 installation (download from its website)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329DEEF-4476-41B4-B060-2AAD1A4C3440}"/>
              </a:ext>
            </a:extLst>
          </p:cNvPr>
          <p:cNvSpPr txBox="1"/>
          <p:nvPr/>
        </p:nvSpPr>
        <p:spPr>
          <a:xfrm>
            <a:off x="540726" y="4424443"/>
            <a:ext cx="55143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1.1.2. Prepare the ISO file of Fedora 34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8DACF43-4F03-4B79-91A3-491017E316C9}"/>
              </a:ext>
            </a:extLst>
          </p:cNvPr>
          <p:cNvSpPr txBox="1"/>
          <p:nvPr/>
        </p:nvSpPr>
        <p:spPr>
          <a:xfrm>
            <a:off x="540725" y="5131640"/>
            <a:ext cx="551431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1.1.3. A disk space that store all needed file of the Fedora on a disk (remains greater than 10GB empty space)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3A7B7B0-6C05-42E5-A6BA-32B4AB83CBA4}"/>
              </a:ext>
            </a:extLst>
          </p:cNvPr>
          <p:cNvSpPr txBox="1"/>
          <p:nvPr/>
        </p:nvSpPr>
        <p:spPr>
          <a:xfrm>
            <a:off x="621291" y="5568849"/>
            <a:ext cx="34283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latin typeface="Montserrat Medium" panose="00000600000000000000" pitchFamily="2" charset="0"/>
              </a:rPr>
              <a:t>My setup space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23D1B8C-918E-42A1-8A73-7188044A4347}"/>
              </a:ext>
            </a:extLst>
          </p:cNvPr>
          <p:cNvSpPr txBox="1"/>
          <p:nvPr/>
        </p:nvSpPr>
        <p:spPr>
          <a:xfrm>
            <a:off x="1857718" y="5581850"/>
            <a:ext cx="427789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>
                <a:solidFill>
                  <a:srgbClr val="7B334D"/>
                </a:solidFill>
                <a:latin typeface="Montserrat Medium" panose="00000600000000000000" pitchFamily="2" charset="0"/>
              </a:rPr>
              <a:t>D:\STUDY\2021\SEM 2 - Summer\OSG\Labs\LAB_01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08B0999-5562-403B-8026-3A0E32754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60" y="1231006"/>
            <a:ext cx="5364479" cy="30175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06D1B8-69A9-4C36-B9B1-C442C1884A93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EEB1502-618A-4AC3-A61F-541A7CB75E6C}"/>
              </a:ext>
            </a:extLst>
          </p:cNvPr>
          <p:cNvSpPr txBox="1"/>
          <p:nvPr/>
        </p:nvSpPr>
        <p:spPr>
          <a:xfrm>
            <a:off x="540725" y="5867466"/>
            <a:ext cx="639606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/>
              <a:t>1.2. Install the Fedora 34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60D96D4-2297-4C8C-A818-4132645BFDE2}"/>
              </a:ext>
            </a:extLst>
          </p:cNvPr>
          <p:cNvSpPr txBox="1"/>
          <p:nvPr/>
        </p:nvSpPr>
        <p:spPr>
          <a:xfrm>
            <a:off x="543654" y="6121688"/>
            <a:ext cx="5591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1.2.1. Starting setup the Fedora by click on </a:t>
            </a:r>
            <a:r>
              <a:rPr lang="en-US" sz="1100" b="1">
                <a:latin typeface="Montserrat Medium" panose="00000600000000000000" pitchFamily="2" charset="0"/>
              </a:rPr>
              <a:t>Create a New Virtual Machine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583C631-BEFD-44FF-AC42-3A234ED9D5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1279" y="6782614"/>
            <a:ext cx="2730441" cy="274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EF7BF3C-6C93-4A34-B592-00CE7AC3FF3E}"/>
              </a:ext>
            </a:extLst>
          </p:cNvPr>
          <p:cNvSpPr txBox="1"/>
          <p:nvPr/>
        </p:nvSpPr>
        <p:spPr>
          <a:xfrm>
            <a:off x="540725" y="6431469"/>
            <a:ext cx="3678850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latin typeface="Montserrat Medium" panose="00000600000000000000" pitchFamily="2" charset="0"/>
              </a:rPr>
              <a:t>Choose </a:t>
            </a:r>
            <a:r>
              <a:rPr lang="en-US" sz="935" b="1">
                <a:latin typeface="Montserrat Medium" panose="00000600000000000000" pitchFamily="2" charset="0"/>
              </a:rPr>
              <a:t>Custom (Advanced)  </a:t>
            </a:r>
            <a:r>
              <a:rPr lang="en-US" sz="935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→ </a:t>
            </a:r>
            <a:r>
              <a:rPr lang="en-US" sz="935">
                <a:latin typeface="Montserrat Medium" panose="00000600000000000000" pitchFamily="2" charset="0"/>
              </a:rPr>
              <a:t>Click </a:t>
            </a:r>
            <a:r>
              <a:rPr lang="en-US" sz="935" b="1">
                <a:latin typeface="Montserrat Medium" panose="00000600000000000000" pitchFamily="2" charset="0"/>
              </a:rPr>
              <a:t>Next</a:t>
            </a:r>
          </a:p>
        </p:txBody>
      </p:sp>
    </p:spTree>
    <p:extLst>
      <p:ext uri="{BB962C8B-B14F-4D97-AF65-F5344CB8AC3E}">
        <p14:creationId xmlns:p14="http://schemas.microsoft.com/office/powerpoint/2010/main" val="1621835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2240CF63-7CC4-4C61-BD6B-6EF59F05E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79" y="543717"/>
            <a:ext cx="2730441" cy="274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7A4BC54-918F-400B-8397-C92C4AFE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78" y="3613794"/>
            <a:ext cx="2730441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D0C237-2164-4270-9A87-C31ABC441B19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97D7-2D94-4A36-BAF9-A86FD5AB8054}"/>
              </a:ext>
            </a:extLst>
          </p:cNvPr>
          <p:cNvSpPr txBox="1"/>
          <p:nvPr/>
        </p:nvSpPr>
        <p:spPr>
          <a:xfrm>
            <a:off x="353154" y="286452"/>
            <a:ext cx="5591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1.2.2. Browse the ISO file of the Fedora 34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D0F27-5219-482B-82E4-0508601FCCD2}"/>
              </a:ext>
            </a:extLst>
          </p:cNvPr>
          <p:cNvSpPr txBox="1"/>
          <p:nvPr/>
        </p:nvSpPr>
        <p:spPr>
          <a:xfrm>
            <a:off x="353154" y="3359289"/>
            <a:ext cx="5591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1.2.3. Choose a VM name and specify the OS’s storing folder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C1FB9F9-DA1D-494D-9049-0B36E6789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78" y="6831579"/>
            <a:ext cx="2730441" cy="27432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720BB05-CC76-44DE-9032-F7CCB6D061CD}"/>
              </a:ext>
            </a:extLst>
          </p:cNvPr>
          <p:cNvSpPr txBox="1"/>
          <p:nvPr/>
        </p:nvSpPr>
        <p:spPr>
          <a:xfrm>
            <a:off x="353154" y="6412996"/>
            <a:ext cx="559195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1.2.4. I set 4 processors and 3 cores per processor because I want the OS to perform multitask faster and more smooth</a:t>
            </a:r>
            <a:endParaRPr lang="en-US" sz="1100" b="1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0898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D0C237-2164-4270-9A87-C31ABC441B19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97D7-2D94-4A36-BAF9-A86FD5AB8054}"/>
              </a:ext>
            </a:extLst>
          </p:cNvPr>
          <p:cNvSpPr txBox="1"/>
          <p:nvPr/>
        </p:nvSpPr>
        <p:spPr>
          <a:xfrm>
            <a:off x="353154" y="286452"/>
            <a:ext cx="5591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1.2.5. Specify the RAM capacity of the VM, I set is as default (2048MB)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D0F27-5219-482B-82E4-0508601FCCD2}"/>
              </a:ext>
            </a:extLst>
          </p:cNvPr>
          <p:cNvSpPr txBox="1"/>
          <p:nvPr/>
        </p:nvSpPr>
        <p:spPr>
          <a:xfrm>
            <a:off x="353154" y="3359289"/>
            <a:ext cx="6118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1.2.6. I choose NAT option for easy Internet connect without domain configuring 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20BB05-CC76-44DE-9032-F7CCB6D061CD}"/>
              </a:ext>
            </a:extLst>
          </p:cNvPr>
          <p:cNvSpPr txBox="1"/>
          <p:nvPr/>
        </p:nvSpPr>
        <p:spPr>
          <a:xfrm>
            <a:off x="353154" y="6412996"/>
            <a:ext cx="5956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1.2.7. I choose LSI Logic as a type of IO controller since it was recommended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CFF43E-8249-4B7E-B21D-F8CEBC247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76" y="541910"/>
            <a:ext cx="2730443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457998-D56C-41FA-8DC4-0F1FA3B48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76" y="3581400"/>
            <a:ext cx="2730441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7A8AF2-4D0B-4565-8DAF-3EF347AB1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76" y="6831579"/>
            <a:ext cx="2730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46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D0C237-2164-4270-9A87-C31ABC441B19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97D7-2D94-4A36-BAF9-A86FD5AB8054}"/>
              </a:ext>
            </a:extLst>
          </p:cNvPr>
          <p:cNvSpPr txBox="1"/>
          <p:nvPr/>
        </p:nvSpPr>
        <p:spPr>
          <a:xfrm>
            <a:off x="353154" y="286452"/>
            <a:ext cx="667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1.2.8. As my computer use NVMe SSD, I decided to choose NVMe disk type for conformity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D0F27-5219-482B-82E4-0508601FCCD2}"/>
              </a:ext>
            </a:extLst>
          </p:cNvPr>
          <p:cNvSpPr txBox="1"/>
          <p:nvPr/>
        </p:nvSpPr>
        <p:spPr>
          <a:xfrm>
            <a:off x="353154" y="3359289"/>
            <a:ext cx="611889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1.2.9. Tick to the Create a new virtual disk option (it’s a file only on the physical disk)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20BB05-CC76-44DE-9032-F7CCB6D061CD}"/>
              </a:ext>
            </a:extLst>
          </p:cNvPr>
          <p:cNvSpPr txBox="1"/>
          <p:nvPr/>
        </p:nvSpPr>
        <p:spPr>
          <a:xfrm>
            <a:off x="353154" y="6412996"/>
            <a:ext cx="595620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1.2.10. Specify the maximum disk size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8B1116-8553-44D6-B8C5-00B187A75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76" y="548062"/>
            <a:ext cx="2730441" cy="2743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61297BD-8B7F-4C6B-BA64-528D2F4D4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776" y="3620899"/>
            <a:ext cx="2730441" cy="274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9B181BC-2F70-4E7A-9F96-D75D42B9B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776" y="6674606"/>
            <a:ext cx="2730441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3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D0C237-2164-4270-9A87-C31ABC441B19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3C97D7-2D94-4A36-BAF9-A86FD5AB8054}"/>
              </a:ext>
            </a:extLst>
          </p:cNvPr>
          <p:cNvSpPr txBox="1"/>
          <p:nvPr/>
        </p:nvSpPr>
        <p:spPr>
          <a:xfrm>
            <a:off x="353154" y="286452"/>
            <a:ext cx="667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1.2.8. The next 2 steps, I left them as default </a:t>
            </a:r>
            <a:r>
              <a:rPr lang="en-US" sz="1100">
                <a:latin typeface="Nirmala UI" panose="020B0502040204020203" pitchFamily="34" charset="0"/>
                <a:ea typeface="Nirmala UI" panose="020B0502040204020203" pitchFamily="34" charset="0"/>
                <a:cs typeface="Nirmala UI" panose="020B0502040204020203" pitchFamily="34" charset="0"/>
              </a:rPr>
              <a:t>→</a:t>
            </a:r>
            <a:r>
              <a:rPr lang="en-US" sz="1100">
                <a:latin typeface="Montserrat Medium" panose="00000600000000000000" pitchFamily="2" charset="0"/>
              </a:rPr>
              <a:t> Tick on </a:t>
            </a:r>
            <a:r>
              <a:rPr lang="en-US" sz="1100" b="1">
                <a:latin typeface="Montserrat Medium" panose="00000600000000000000" pitchFamily="2" charset="0"/>
              </a:rPr>
              <a:t>Finish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2D0F27-5219-482B-82E4-0508601FCCD2}"/>
              </a:ext>
            </a:extLst>
          </p:cNvPr>
          <p:cNvSpPr txBox="1"/>
          <p:nvPr/>
        </p:nvSpPr>
        <p:spPr>
          <a:xfrm>
            <a:off x="353154" y="3359289"/>
            <a:ext cx="611889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I choose </a:t>
            </a:r>
            <a:r>
              <a:rPr lang="en-US" b="1"/>
              <a:t>Power on this virtual machine after creation for </a:t>
            </a:r>
          </a:p>
          <a:p>
            <a:r>
              <a:rPr lang="en-US"/>
              <a:t>Hence, the VM will be created and it will start instantly after that.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20C2A7C-97AD-47AB-B219-051F5D42D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816" y="567192"/>
            <a:ext cx="2730441" cy="2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0930E-4227-47BD-BF68-3291278328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921" y="567192"/>
            <a:ext cx="2730441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4BFCE7-E15C-4DB9-BAC6-1F5213E0E4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36" b="3804"/>
          <a:stretch/>
        </p:blipFill>
        <p:spPr>
          <a:xfrm>
            <a:off x="1437490" y="3790176"/>
            <a:ext cx="4843872" cy="28346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C4E18C-90BE-48F4-A10C-6243FB7F64A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7536" b="3804"/>
          <a:stretch/>
        </p:blipFill>
        <p:spPr>
          <a:xfrm>
            <a:off x="1437490" y="6662916"/>
            <a:ext cx="4843872" cy="283464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67943EA-C598-48A3-9BFD-E3CB9F749004}"/>
              </a:ext>
            </a:extLst>
          </p:cNvPr>
          <p:cNvSpPr txBox="1"/>
          <p:nvPr/>
        </p:nvSpPr>
        <p:spPr>
          <a:xfrm>
            <a:off x="383527" y="4429010"/>
            <a:ext cx="893648" cy="52399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latin typeface="Montserrat Medium" panose="00000600000000000000" pitchFamily="2" charset="0"/>
              </a:rPr>
              <a:t>The VM data after íntallation</a:t>
            </a:r>
            <a:endParaRPr lang="en-US" sz="935" b="1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102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DD0C237-2164-4270-9A87-C31ABC441B19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08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8B96785-16B1-4DF4-90E7-EE3BBB01E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06" t="12333" r="11094" b="2384"/>
          <a:stretch/>
        </p:blipFill>
        <p:spPr>
          <a:xfrm>
            <a:off x="963203" y="595639"/>
            <a:ext cx="4931594" cy="350482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EA1AD-CB3A-450B-A22A-F413EBD53A0A}"/>
              </a:ext>
            </a:extLst>
          </p:cNvPr>
          <p:cNvSpPr txBox="1"/>
          <p:nvPr/>
        </p:nvSpPr>
        <p:spPr>
          <a:xfrm>
            <a:off x="353154" y="286452"/>
            <a:ext cx="667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1.2.9. After the VM powered on, the final step of installation is installing it to Hard Drive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ECF59A9-6DEB-4F07-BEB7-E9A3C23B79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147" t="38868" r="11188" b="41772"/>
          <a:stretch/>
        </p:blipFill>
        <p:spPr>
          <a:xfrm>
            <a:off x="2802998" y="4220905"/>
            <a:ext cx="1772798" cy="6735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1FA17-FF2E-49C4-AF33-2035BBE843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9" t="5425" r="1057" b="1972"/>
          <a:stretch/>
        </p:blipFill>
        <p:spPr>
          <a:xfrm>
            <a:off x="1024951" y="6117570"/>
            <a:ext cx="4869846" cy="3383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36DAA0-4ECA-40B8-BFE0-B08CFC6ED4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719" t="13507" r="51596" b="34805"/>
          <a:stretch/>
        </p:blipFill>
        <p:spPr>
          <a:xfrm>
            <a:off x="963203" y="4240378"/>
            <a:ext cx="1683713" cy="18344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161E16-C47D-4604-8166-69A288AA7CEB}"/>
              </a:ext>
            </a:extLst>
          </p:cNvPr>
          <p:cNvSpPr txBox="1"/>
          <p:nvPr/>
        </p:nvSpPr>
        <p:spPr>
          <a:xfrm>
            <a:off x="2705712" y="5094399"/>
            <a:ext cx="3010748" cy="6678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just"/>
            <a:r>
              <a:rPr lang="en-US" sz="935">
                <a:latin typeface="Montserrat Medium" panose="00000600000000000000" pitchFamily="2" charset="0"/>
              </a:rPr>
              <a:t>The progress required me to choose a destination when installFedora to Hard Drive, and I choose a Local standards disk I have already set up in the earlier phases.</a:t>
            </a:r>
            <a:endParaRPr lang="en-US" sz="935" b="1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424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028A709-EFD0-4794-8C79-7CD0F7659E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7" t="6001" r="1291" b="1107"/>
          <a:stretch/>
        </p:blipFill>
        <p:spPr>
          <a:xfrm>
            <a:off x="919495" y="548062"/>
            <a:ext cx="5019009" cy="3566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02D7C7-0C89-4A6F-BE25-542E228BEC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447" t="20270" r="17835" b="14460"/>
          <a:stretch/>
        </p:blipFill>
        <p:spPr>
          <a:xfrm>
            <a:off x="919495" y="4280830"/>
            <a:ext cx="2521699" cy="1828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9893C1-ED86-4285-B32A-B6E4FEEC5A2B}"/>
              </a:ext>
            </a:extLst>
          </p:cNvPr>
          <p:cNvSpPr txBox="1"/>
          <p:nvPr/>
        </p:nvSpPr>
        <p:spPr>
          <a:xfrm>
            <a:off x="353154" y="286452"/>
            <a:ext cx="66724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1100">
                <a:latin typeface="Montserrat Medium" panose="00000600000000000000" pitchFamily="2" charset="0"/>
              </a:rPr>
              <a:t>1.2.9. The installation is finish, Fedora require restart to jump in setup</a:t>
            </a:r>
            <a:endParaRPr lang="en-US" sz="1100" b="1">
              <a:latin typeface="Montserrat Medium" panose="000006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873B05-FAC5-4F95-9D6B-5D555B5CE4FD}"/>
              </a:ext>
            </a:extLst>
          </p:cNvPr>
          <p:cNvSpPr txBox="1"/>
          <p:nvPr/>
        </p:nvSpPr>
        <p:spPr>
          <a:xfrm>
            <a:off x="6472050" y="9574779"/>
            <a:ext cx="368136" cy="236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r>
              <a:rPr lang="en-US" sz="935">
                <a:solidFill>
                  <a:schemeClr val="bg1">
                    <a:lumMod val="75000"/>
                  </a:schemeClr>
                </a:solidFill>
              </a:rPr>
              <a:t>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C4D05-BBF5-4B09-BF63-F30BFD7F2246}"/>
              </a:ext>
            </a:extLst>
          </p:cNvPr>
          <p:cNvSpPr txBox="1"/>
          <p:nvPr/>
        </p:nvSpPr>
        <p:spPr>
          <a:xfrm>
            <a:off x="3586349" y="4410189"/>
            <a:ext cx="2850076" cy="13873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Montserrat ExtraBold" panose="00000900000000000000" pitchFamily="2" charset="0"/>
              </a:defRPr>
            </a:lvl1pPr>
          </a:lstStyle>
          <a:p>
            <a:pPr algn="just"/>
            <a:r>
              <a:rPr lang="en-US" sz="935">
                <a:latin typeface="Montserrat Medium" panose="00000600000000000000" pitchFamily="2" charset="0"/>
              </a:rPr>
              <a:t>The installation progress is finished and it suggested that I reboot the machine to complete some last step s like: set user name and password, choose a network, another personal services, etc.</a:t>
            </a:r>
          </a:p>
          <a:p>
            <a:pPr algn="just"/>
            <a:endParaRPr lang="en-US" sz="935">
              <a:latin typeface="Montserrat Medium" panose="00000600000000000000" pitchFamily="2" charset="0"/>
            </a:endParaRPr>
          </a:p>
          <a:p>
            <a:pPr algn="just"/>
            <a:r>
              <a:rPr lang="en-US" sz="935">
                <a:latin typeface="Montserrat Medium" panose="00000600000000000000" pitchFamily="2" charset="0"/>
              </a:rPr>
              <a:t>The next slides show the final setup interface and the GUI of the Fedora 34 I have installed completely.</a:t>
            </a:r>
          </a:p>
        </p:txBody>
      </p:sp>
    </p:spTree>
    <p:extLst>
      <p:ext uri="{BB962C8B-B14F-4D97-AF65-F5344CB8AC3E}">
        <p14:creationId xmlns:p14="http://schemas.microsoft.com/office/powerpoint/2010/main" val="16888832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1001</TotalTime>
  <Words>1033</Words>
  <Application>Microsoft Office PowerPoint</Application>
  <PresentationFormat>A4 Paper (210x297 mm)</PresentationFormat>
  <Paragraphs>111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Calibri Light</vt:lpstr>
      <vt:lpstr>Montserrat</vt:lpstr>
      <vt:lpstr>Montserrat ExtraBold</vt:lpstr>
      <vt:lpstr>Montserrat Medium</vt:lpstr>
      <vt:lpstr>Montserrat SemiBold</vt:lpstr>
      <vt:lpstr>Nirmala UI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Dang Loc</dc:creator>
  <cp:lastModifiedBy>Nguyen Dang Loc</cp:lastModifiedBy>
  <cp:revision>183</cp:revision>
  <dcterms:created xsi:type="dcterms:W3CDTF">2021-06-08T15:43:56Z</dcterms:created>
  <dcterms:modified xsi:type="dcterms:W3CDTF">2021-06-18T16:34:01Z</dcterms:modified>
</cp:coreProperties>
</file>